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8288000" cy="10287000"/>
  <p:notesSz cx="6858000" cy="9144000"/>
  <p:embeddedFontLst>
    <p:embeddedFont>
      <p:font typeface="Anton" pitchFamily="2" charset="77"/>
      <p:regular r:id="rId3"/>
    </p:embeddedFont>
    <p:embeddedFont>
      <p:font typeface="Open Sans 2 Bold" panose="020B0306030504020204" pitchFamily="34" charset="0"/>
      <p:regular r:id="rId4"/>
      <p:bold r:id="rId5"/>
      <p:italic r:id="rId6"/>
      <p:boldItalic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80" d="100"/>
          <a:sy n="80" d="100"/>
        </p:scale>
        <p:origin x="336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ableStyles" Target="tableStyles.xml"/><Relationship Id="rId5" Type="http://schemas.openxmlformats.org/officeDocument/2006/relationships/font" Target="fonts/font3.fntdata"/><Relationship Id="rId10" Type="http://schemas.openxmlformats.org/officeDocument/2006/relationships/theme" Target="theme/theme1.xml"/><Relationship Id="rId4" Type="http://schemas.openxmlformats.org/officeDocument/2006/relationships/font" Target="fonts/font2.fntdata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3A6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135902" y="2221024"/>
            <a:ext cx="1676732" cy="1676732"/>
            <a:chOff x="0" y="0"/>
            <a:chExt cx="812800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82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8305634" y="2221024"/>
            <a:ext cx="1676732" cy="1676732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82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3475366" y="2221024"/>
            <a:ext cx="1676732" cy="1676732"/>
            <a:chOff x="0" y="0"/>
            <a:chExt cx="812800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820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1728277" y="3059390"/>
            <a:ext cx="4491983" cy="2781630"/>
            <a:chOff x="0" y="0"/>
            <a:chExt cx="1609825" cy="996873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609825" cy="996873"/>
            </a:xfrm>
            <a:custGeom>
              <a:avLst/>
              <a:gdLst/>
              <a:ahLst/>
              <a:cxnLst/>
              <a:rect l="l" t="t" r="r" b="b"/>
              <a:pathLst>
                <a:path w="1609825" h="996873">
                  <a:moveTo>
                    <a:pt x="1723" y="0"/>
                  </a:moveTo>
                  <a:lnTo>
                    <a:pt x="1608102" y="0"/>
                  </a:lnTo>
                  <a:cubicBezTo>
                    <a:pt x="1609054" y="0"/>
                    <a:pt x="1609825" y="772"/>
                    <a:pt x="1609825" y="1723"/>
                  </a:cubicBezTo>
                  <a:lnTo>
                    <a:pt x="1609825" y="995150"/>
                  </a:lnTo>
                  <a:cubicBezTo>
                    <a:pt x="1609825" y="996102"/>
                    <a:pt x="1609054" y="996873"/>
                    <a:pt x="1608102" y="996873"/>
                  </a:cubicBezTo>
                  <a:lnTo>
                    <a:pt x="1723" y="996873"/>
                  </a:lnTo>
                  <a:cubicBezTo>
                    <a:pt x="772" y="996873"/>
                    <a:pt x="0" y="996102"/>
                    <a:pt x="0" y="995150"/>
                  </a:cubicBezTo>
                  <a:lnTo>
                    <a:pt x="0" y="1723"/>
                  </a:lnTo>
                  <a:cubicBezTo>
                    <a:pt x="0" y="772"/>
                    <a:pt x="772" y="0"/>
                    <a:pt x="1723" y="0"/>
                  </a:cubicBezTo>
                  <a:close/>
                </a:path>
              </a:pathLst>
            </a:custGeom>
            <a:solidFill>
              <a:srgbClr val="FFFFFF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38100"/>
              <a:ext cx="1609825" cy="103497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820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6898008" y="3059390"/>
            <a:ext cx="4491983" cy="2781630"/>
            <a:chOff x="0" y="0"/>
            <a:chExt cx="1609825" cy="996873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1609825" cy="996873"/>
            </a:xfrm>
            <a:custGeom>
              <a:avLst/>
              <a:gdLst/>
              <a:ahLst/>
              <a:cxnLst/>
              <a:rect l="l" t="t" r="r" b="b"/>
              <a:pathLst>
                <a:path w="1609825" h="996873">
                  <a:moveTo>
                    <a:pt x="1723" y="0"/>
                  </a:moveTo>
                  <a:lnTo>
                    <a:pt x="1608102" y="0"/>
                  </a:lnTo>
                  <a:cubicBezTo>
                    <a:pt x="1609054" y="0"/>
                    <a:pt x="1609825" y="772"/>
                    <a:pt x="1609825" y="1723"/>
                  </a:cubicBezTo>
                  <a:lnTo>
                    <a:pt x="1609825" y="995150"/>
                  </a:lnTo>
                  <a:cubicBezTo>
                    <a:pt x="1609825" y="996102"/>
                    <a:pt x="1609054" y="996873"/>
                    <a:pt x="1608102" y="996873"/>
                  </a:cubicBezTo>
                  <a:lnTo>
                    <a:pt x="1723" y="996873"/>
                  </a:lnTo>
                  <a:cubicBezTo>
                    <a:pt x="772" y="996873"/>
                    <a:pt x="0" y="996102"/>
                    <a:pt x="0" y="995150"/>
                  </a:cubicBezTo>
                  <a:lnTo>
                    <a:pt x="0" y="1723"/>
                  </a:lnTo>
                  <a:cubicBezTo>
                    <a:pt x="0" y="772"/>
                    <a:pt x="772" y="0"/>
                    <a:pt x="1723" y="0"/>
                  </a:cubicBezTo>
                  <a:close/>
                </a:path>
              </a:pathLst>
            </a:custGeom>
            <a:solidFill>
              <a:srgbClr val="FFFFFF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38100"/>
              <a:ext cx="1609825" cy="103497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820"/>
                </a:lnSpc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12067740" y="3059390"/>
            <a:ext cx="4491983" cy="2781630"/>
            <a:chOff x="0" y="0"/>
            <a:chExt cx="1609825" cy="996873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1609825" cy="996873"/>
            </a:xfrm>
            <a:custGeom>
              <a:avLst/>
              <a:gdLst/>
              <a:ahLst/>
              <a:cxnLst/>
              <a:rect l="l" t="t" r="r" b="b"/>
              <a:pathLst>
                <a:path w="1609825" h="996873">
                  <a:moveTo>
                    <a:pt x="1723" y="0"/>
                  </a:moveTo>
                  <a:lnTo>
                    <a:pt x="1608102" y="0"/>
                  </a:lnTo>
                  <a:cubicBezTo>
                    <a:pt x="1609054" y="0"/>
                    <a:pt x="1609825" y="772"/>
                    <a:pt x="1609825" y="1723"/>
                  </a:cubicBezTo>
                  <a:lnTo>
                    <a:pt x="1609825" y="995150"/>
                  </a:lnTo>
                  <a:cubicBezTo>
                    <a:pt x="1609825" y="996102"/>
                    <a:pt x="1609054" y="996873"/>
                    <a:pt x="1608102" y="996873"/>
                  </a:cubicBezTo>
                  <a:lnTo>
                    <a:pt x="1723" y="996873"/>
                  </a:lnTo>
                  <a:cubicBezTo>
                    <a:pt x="772" y="996873"/>
                    <a:pt x="0" y="996102"/>
                    <a:pt x="0" y="995150"/>
                  </a:cubicBezTo>
                  <a:lnTo>
                    <a:pt x="0" y="1723"/>
                  </a:lnTo>
                  <a:cubicBezTo>
                    <a:pt x="0" y="772"/>
                    <a:pt x="772" y="0"/>
                    <a:pt x="1723" y="0"/>
                  </a:cubicBezTo>
                  <a:close/>
                </a:path>
              </a:pathLst>
            </a:custGeom>
            <a:solidFill>
              <a:srgbClr val="FFFFFF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38100"/>
              <a:ext cx="1609825" cy="103497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820"/>
                </a:lnSpc>
              </a:pPr>
              <a:endParaRPr/>
            </a:p>
          </p:txBody>
        </p:sp>
      </p:grpSp>
      <p:sp>
        <p:nvSpPr>
          <p:cNvPr id="20" name="Freeform 20"/>
          <p:cNvSpPr/>
          <p:nvPr/>
        </p:nvSpPr>
        <p:spPr>
          <a:xfrm>
            <a:off x="8817883" y="2562559"/>
            <a:ext cx="652234" cy="854115"/>
          </a:xfrm>
          <a:custGeom>
            <a:avLst/>
            <a:gdLst/>
            <a:ahLst/>
            <a:cxnLst/>
            <a:rect l="l" t="t" r="r" b="b"/>
            <a:pathLst>
              <a:path w="652234" h="854115">
                <a:moveTo>
                  <a:pt x="0" y="0"/>
                </a:moveTo>
                <a:lnTo>
                  <a:pt x="652234" y="0"/>
                </a:lnTo>
                <a:lnTo>
                  <a:pt x="652234" y="854116"/>
                </a:lnTo>
                <a:lnTo>
                  <a:pt x="0" y="85411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1" name="Freeform 21"/>
          <p:cNvSpPr/>
          <p:nvPr/>
        </p:nvSpPr>
        <p:spPr>
          <a:xfrm>
            <a:off x="3444801" y="2695101"/>
            <a:ext cx="1058934" cy="589032"/>
          </a:xfrm>
          <a:custGeom>
            <a:avLst/>
            <a:gdLst/>
            <a:ahLst/>
            <a:cxnLst/>
            <a:rect l="l" t="t" r="r" b="b"/>
            <a:pathLst>
              <a:path w="1058934" h="589032">
                <a:moveTo>
                  <a:pt x="0" y="0"/>
                </a:moveTo>
                <a:lnTo>
                  <a:pt x="1058934" y="0"/>
                </a:lnTo>
                <a:lnTo>
                  <a:pt x="1058934" y="589032"/>
                </a:lnTo>
                <a:lnTo>
                  <a:pt x="0" y="589032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2" name="Freeform 22"/>
          <p:cNvSpPr/>
          <p:nvPr/>
        </p:nvSpPr>
        <p:spPr>
          <a:xfrm>
            <a:off x="13475366" y="8303316"/>
            <a:ext cx="4719524" cy="1909967"/>
          </a:xfrm>
          <a:custGeom>
            <a:avLst/>
            <a:gdLst/>
            <a:ahLst/>
            <a:cxnLst/>
            <a:rect l="l" t="t" r="r" b="b"/>
            <a:pathLst>
              <a:path w="4719524" h="1909967">
                <a:moveTo>
                  <a:pt x="0" y="0"/>
                </a:moveTo>
                <a:lnTo>
                  <a:pt x="4719524" y="0"/>
                </a:lnTo>
                <a:lnTo>
                  <a:pt x="4719524" y="1909968"/>
                </a:lnTo>
                <a:lnTo>
                  <a:pt x="0" y="190996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3" name="Freeform 23"/>
          <p:cNvSpPr/>
          <p:nvPr/>
        </p:nvSpPr>
        <p:spPr>
          <a:xfrm>
            <a:off x="13855303" y="2537491"/>
            <a:ext cx="916858" cy="904251"/>
          </a:xfrm>
          <a:custGeom>
            <a:avLst/>
            <a:gdLst/>
            <a:ahLst/>
            <a:cxnLst/>
            <a:rect l="l" t="t" r="r" b="b"/>
            <a:pathLst>
              <a:path w="916858" h="904251">
                <a:moveTo>
                  <a:pt x="0" y="0"/>
                </a:moveTo>
                <a:lnTo>
                  <a:pt x="916858" y="0"/>
                </a:lnTo>
                <a:lnTo>
                  <a:pt x="916858" y="904252"/>
                </a:lnTo>
                <a:lnTo>
                  <a:pt x="0" y="904252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4" name="TextBox 24"/>
          <p:cNvSpPr txBox="1"/>
          <p:nvPr/>
        </p:nvSpPr>
        <p:spPr>
          <a:xfrm>
            <a:off x="12489364" y="3780639"/>
            <a:ext cx="3648735" cy="13970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799"/>
              </a:lnSpc>
            </a:pPr>
            <a:r>
              <a:rPr lang="en-US" sz="1999" b="1">
                <a:solidFill>
                  <a:srgbClr val="264F85"/>
                </a:solidFill>
                <a:latin typeface="Open Sans 2 Bold"/>
                <a:ea typeface="Open Sans 2 Bold"/>
                <a:cs typeface="Open Sans 2 Bold"/>
                <a:sym typeface="Open Sans 2 Bold"/>
              </a:rPr>
              <a:t>Follow us on LinkedIn, Instagram, Facebook, and X. Tag @TexasGastros for spotlight opportunities.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3386364" y="531924"/>
            <a:ext cx="11515272" cy="12890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400"/>
              </a:lnSpc>
            </a:pPr>
            <a:r>
              <a:rPr lang="en-US" sz="8000" spc="-80">
                <a:solidFill>
                  <a:srgbClr val="FFFFFF"/>
                </a:solidFill>
                <a:latin typeface="Anton"/>
                <a:ea typeface="Anton"/>
                <a:cs typeface="Anton"/>
                <a:sym typeface="Anton"/>
              </a:rPr>
              <a:t>Stay Connected with TSGE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7319632" y="3859656"/>
            <a:ext cx="3648735" cy="1044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799"/>
              </a:lnSpc>
            </a:pPr>
            <a:r>
              <a:rPr lang="en-US" sz="1999" b="1">
                <a:solidFill>
                  <a:srgbClr val="264F85"/>
                </a:solidFill>
                <a:latin typeface="Open Sans 2 Bold"/>
                <a:ea typeface="Open Sans 2 Bold"/>
                <a:cs typeface="Open Sans 2 Bold"/>
                <a:sym typeface="Open Sans 2 Bold"/>
              </a:rPr>
              <a:t>Text TSGE to (737) 301-6675 to sign up for infrequent but important updates.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2015289" y="3780639"/>
            <a:ext cx="3917959" cy="13970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799"/>
              </a:lnSpc>
            </a:pPr>
            <a:r>
              <a:rPr lang="en-US" sz="1999" b="1">
                <a:solidFill>
                  <a:srgbClr val="264F85"/>
                </a:solidFill>
                <a:latin typeface="Open Sans 2 Bold"/>
                <a:ea typeface="Open Sans 2 Bold"/>
                <a:cs typeface="Open Sans 2 Bold"/>
                <a:sym typeface="Open Sans 2 Bold"/>
              </a:rPr>
              <a:t>Join TSGE in Austin for the annual conference on September 18-20. Registration coming early summer.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1465039" y="6469670"/>
            <a:ext cx="14705688" cy="20726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18157" lvl="1" indent="-259078" algn="l">
              <a:lnSpc>
                <a:spcPts val="3359"/>
              </a:lnSpc>
              <a:buFont typeface="Arial"/>
              <a:buChar char="•"/>
            </a:pPr>
            <a:r>
              <a:rPr lang="en-US" sz="2399" b="1">
                <a:solidFill>
                  <a:srgbClr val="FFFFFF"/>
                </a:solidFill>
                <a:latin typeface="Open Sans 2 Bold"/>
                <a:ea typeface="Open Sans 2 Bold"/>
                <a:cs typeface="Open Sans 2 Bold"/>
                <a:sym typeface="Open Sans 2 Bold"/>
              </a:rPr>
              <a:t>Fellow of TSGE (FTSGE) - Designation of Honor applications due August 1, 2026.</a:t>
            </a:r>
          </a:p>
          <a:p>
            <a:pPr marL="518157" lvl="1" indent="-259078" algn="l">
              <a:lnSpc>
                <a:spcPts val="3359"/>
              </a:lnSpc>
              <a:buFont typeface="Arial"/>
              <a:buChar char="•"/>
            </a:pPr>
            <a:r>
              <a:rPr lang="en-US" sz="2399" b="1">
                <a:solidFill>
                  <a:srgbClr val="FFFFFF"/>
                </a:solidFill>
                <a:latin typeface="Open Sans 2 Bold"/>
                <a:ea typeface="Open Sans 2 Bold"/>
                <a:cs typeface="Open Sans 2 Bold"/>
                <a:sym typeface="Open Sans 2 Bold"/>
              </a:rPr>
              <a:t>We have some exciting events planned for the annual confernece: member celebration, hands-on symposium, career fair, and more! Stay tuned for registration details.</a:t>
            </a:r>
          </a:p>
          <a:p>
            <a:pPr marL="518157" lvl="1" indent="-259078" algn="l">
              <a:lnSpc>
                <a:spcPts val="3359"/>
              </a:lnSpc>
              <a:buFont typeface="Arial"/>
              <a:buChar char="•"/>
            </a:pPr>
            <a:r>
              <a:rPr lang="en-US" sz="2399" b="1">
                <a:solidFill>
                  <a:srgbClr val="FFFFFF"/>
                </a:solidFill>
                <a:latin typeface="Open Sans 2 Bold"/>
                <a:ea typeface="Open Sans 2 Bold"/>
                <a:cs typeface="Open Sans 2 Bold"/>
                <a:sym typeface="Open Sans 2 Bold"/>
              </a:rPr>
              <a:t>Clinical Case Conference Series and GI Grand Rounds are ongoing throughout the year. Check the TSGE website for dates and specific details.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126</Words>
  <Application>Microsoft Macintosh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Anton</vt:lpstr>
      <vt:lpstr>Calibri</vt:lpstr>
      <vt:lpstr>Open Sans 2 Bold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TSGE Regional Chapter Slide - 2-26</dc:title>
  <cp:lastModifiedBy>Caroline Kirby</cp:lastModifiedBy>
  <cp:revision>1</cp:revision>
  <dcterms:created xsi:type="dcterms:W3CDTF">2006-08-16T00:00:00Z</dcterms:created>
  <dcterms:modified xsi:type="dcterms:W3CDTF">2026-05-28T16:15:07Z</dcterms:modified>
  <dc:identifier>DAHCQnnQ-EE</dc:identifier>
</cp:coreProperties>
</file>